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69" r:id="rId5"/>
    <p:sldId id="260" r:id="rId6"/>
    <p:sldId id="261" r:id="rId7"/>
    <p:sldId id="273" r:id="rId8"/>
    <p:sldId id="259" r:id="rId9"/>
    <p:sldId id="262" r:id="rId10"/>
    <p:sldId id="266" r:id="rId11"/>
    <p:sldId id="263" r:id="rId12"/>
    <p:sldId id="270" r:id="rId13"/>
    <p:sldId id="267" r:id="rId14"/>
    <p:sldId id="268" r:id="rId15"/>
    <p:sldId id="271" r:id="rId16"/>
    <p:sldId id="274" r:id="rId17"/>
    <p:sldId id="272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94660"/>
  </p:normalViewPr>
  <p:slideViewPr>
    <p:cSldViewPr snapToGrid="0">
      <p:cViewPr varScale="1">
        <p:scale>
          <a:sx n="90" d="100"/>
          <a:sy n="90" d="100"/>
        </p:scale>
        <p:origin x="3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24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1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1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5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3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9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2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87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5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9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51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achibanayoshino.github.io/AnimeGANv2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340A7190-01C3-EB5F-290B-2565AB617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AE8E9-4FBB-1FFB-FA14-4EAD75A1A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9374" y="2255807"/>
            <a:ext cx="5204080" cy="130258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Day 2: </a:t>
            </a:r>
            <a:br>
              <a:rPr lang="en-US" dirty="0"/>
            </a:br>
            <a:r>
              <a:rPr lang="en-US" dirty="0"/>
              <a:t>AI-ML Session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5F859-CBAB-CF84-5268-10D1C296F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9374" y="3661341"/>
            <a:ext cx="3640347" cy="1449238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latin typeface="Candara" panose="020E0502030303020204" pitchFamily="34" charset="0"/>
              </a:rPr>
              <a:t>Kushal Trivedi</a:t>
            </a:r>
          </a:p>
          <a:p>
            <a:pPr algn="l"/>
            <a:r>
              <a:rPr lang="en-US" sz="2800" dirty="0" err="1">
                <a:latin typeface="Candara" panose="020E0502030303020204" pitchFamily="34" charset="0"/>
              </a:rPr>
              <a:t>Murtuza</a:t>
            </a:r>
            <a:r>
              <a:rPr lang="en-US" sz="2800" dirty="0">
                <a:latin typeface="Candara" panose="020E0502030303020204" pitchFamily="34" charset="0"/>
              </a:rPr>
              <a:t> Shaikh</a:t>
            </a:r>
            <a:endParaRPr lang="en-IN" sz="2800" dirty="0">
              <a:latin typeface="Candara" panose="020E0502030303020204" pitchFamily="34" charset="0"/>
            </a:endParaRPr>
          </a:p>
        </p:txBody>
      </p:sp>
      <p:pic>
        <p:nvPicPr>
          <p:cNvPr id="6146" name="Picture 2" descr="gdg_oncampus_iiitm's profile picture">
            <a:extLst>
              <a:ext uri="{FF2B5EF4-FFF2-40B4-BE49-F238E27FC236}">
                <a16:creationId xmlns:a16="http://schemas.microsoft.com/office/drawing/2014/main" id="{EC029FF6-B3E8-480E-6F2D-8187EB474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894" y="0"/>
            <a:ext cx="707726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264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97DE5A-DA89-0A80-C73D-8DCE1A3E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D2D6F-1512-429C-B100-A168C343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547" y="2895272"/>
            <a:ext cx="3509383" cy="1067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Meme.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386AB-048C-E819-D782-A76F4632C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917"/>
          <a:stretch>
            <a:fillRect/>
          </a:stretch>
        </p:blipFill>
        <p:spPr>
          <a:xfrm>
            <a:off x="4824248" y="1"/>
            <a:ext cx="7367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1DAF-9938-E619-D49A-B13E0F0B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Giving a rough idea…</a:t>
            </a:r>
            <a:endParaRPr lang="en-IN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8B9CAB6-55C0-5F4B-5AF0-3611DD1B50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AD81032E-7D52-BA44-71B5-DDBD5CFB67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99BF0-D239-6EE0-F6A5-12F1F6D06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2" y="1596760"/>
            <a:ext cx="7780726" cy="4629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85B1F8-60D5-EE5C-17F1-8A44847B8CDF}"/>
              </a:ext>
            </a:extLst>
          </p:cNvPr>
          <p:cNvSpPr txBox="1"/>
          <p:nvPr/>
        </p:nvSpPr>
        <p:spPr>
          <a:xfrm>
            <a:off x="8348274" y="2300988"/>
            <a:ext cx="3361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Regression</a:t>
            </a:r>
            <a:r>
              <a:rPr lang="en-US" dirty="0"/>
              <a:t> is modelling the relationship between independent and dependent variables</a:t>
            </a:r>
          </a:p>
          <a:p>
            <a:endParaRPr lang="en-US" dirty="0"/>
          </a:p>
          <a:p>
            <a:r>
              <a:rPr lang="en-US" dirty="0"/>
              <a:t>If the relationship is linear or you require it to be linear, naturally it is called </a:t>
            </a:r>
            <a:r>
              <a:rPr lang="en-US" b="1" dirty="0"/>
              <a:t>Linear Regression</a:t>
            </a:r>
            <a:r>
              <a:rPr lang="en-US" dirty="0"/>
              <a:t>!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3359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D768-7FD4-03A3-6019-793511FE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524" y="571729"/>
            <a:ext cx="6346952" cy="721360"/>
          </a:xfrm>
        </p:spPr>
        <p:txBody>
          <a:bodyPr/>
          <a:lstStyle/>
          <a:p>
            <a:r>
              <a:rPr lang="en-US" dirty="0"/>
              <a:t>Example: Keep this in mind!</a:t>
            </a:r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AAE58C1-87C1-58CB-6142-0D1618ABB2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C6A19-2321-DE89-6291-8497DC10A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7" y="1569872"/>
            <a:ext cx="6212946" cy="4544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FB5CA-4D54-9AA1-6D22-B34C399E2286}"/>
              </a:ext>
            </a:extLst>
          </p:cNvPr>
          <p:cNvSpPr txBox="1"/>
          <p:nvPr/>
        </p:nvSpPr>
        <p:spPr>
          <a:xfrm>
            <a:off x="7569200" y="1794932"/>
            <a:ext cx="40470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want to </a:t>
            </a:r>
            <a:r>
              <a:rPr lang="en-US" i="1" dirty="0"/>
              <a:t>predict</a:t>
            </a:r>
            <a:r>
              <a:rPr lang="en-US" dirty="0"/>
              <a:t> </a:t>
            </a:r>
            <a:r>
              <a:rPr lang="en-US" b="1" dirty="0"/>
              <a:t>insurance charges </a:t>
            </a:r>
            <a:r>
              <a:rPr lang="en-US" i="1" dirty="0"/>
              <a:t>(target variable) </a:t>
            </a:r>
            <a:r>
              <a:rPr lang="en-US" dirty="0"/>
              <a:t>when given the following set of inputs </a:t>
            </a:r>
            <a:r>
              <a:rPr lang="en-US" i="1" dirty="0"/>
              <a:t>(feature variables):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Age</a:t>
            </a:r>
          </a:p>
          <a:p>
            <a:pPr marL="342900" indent="-342900">
              <a:buAutoNum type="arabicPeriod"/>
            </a:pPr>
            <a:r>
              <a:rPr lang="en-US" dirty="0"/>
              <a:t>Sex</a:t>
            </a:r>
          </a:p>
          <a:p>
            <a:pPr marL="342900" indent="-342900">
              <a:buAutoNum type="arabicPeriod"/>
            </a:pPr>
            <a:r>
              <a:rPr lang="en-US" dirty="0"/>
              <a:t>BMI</a:t>
            </a:r>
          </a:p>
          <a:p>
            <a:pPr marL="342900" indent="-342900">
              <a:buAutoNum type="arabicPeriod"/>
            </a:pPr>
            <a:r>
              <a:rPr lang="en-US" dirty="0"/>
              <a:t>Children</a:t>
            </a:r>
          </a:p>
          <a:p>
            <a:pPr marL="342900" indent="-342900">
              <a:buAutoNum type="arabicPeriod"/>
            </a:pPr>
            <a:r>
              <a:rPr lang="en-US" dirty="0"/>
              <a:t>Smoker</a:t>
            </a:r>
          </a:p>
          <a:p>
            <a:pPr marL="342900" indent="-342900">
              <a:buAutoNum type="arabicPeriod"/>
            </a:pPr>
            <a:r>
              <a:rPr lang="en-US" dirty="0"/>
              <a:t>Region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(</a:t>
            </a:r>
            <a:r>
              <a:rPr lang="en-US" b="1" dirty="0"/>
              <a:t>Note</a:t>
            </a:r>
            <a:r>
              <a:rPr lang="en-US" dirty="0"/>
              <a:t>: All 6 are independent variables)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4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derstanding Gradient Descent Algorithm and Its Role in Linear ...">
            <a:extLst>
              <a:ext uri="{FF2B5EF4-FFF2-40B4-BE49-F238E27FC236}">
                <a16:creationId xmlns:a16="http://schemas.microsoft.com/office/drawing/2014/main" id="{456963CC-D482-A63F-9D54-B47C198D0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2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inear Regression from Scratch in Python :: Mubaris">
            <a:extLst>
              <a:ext uri="{FF2B5EF4-FFF2-40B4-BE49-F238E27FC236}">
                <a16:creationId xmlns:a16="http://schemas.microsoft.com/office/drawing/2014/main" id="{537CD409-2917-0A9B-D3AF-2F869CC93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732" y="389467"/>
            <a:ext cx="7800622" cy="585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680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E47EA-3055-C217-5C48-51ACB062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947"/>
            <a:ext cx="12192000" cy="30430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2FFC558-A9A7-9574-1DD6-1D00641F62FD}"/>
              </a:ext>
            </a:extLst>
          </p:cNvPr>
          <p:cNvSpPr txBox="1">
            <a:spLocks/>
          </p:cNvSpPr>
          <p:nvPr/>
        </p:nvSpPr>
        <p:spPr>
          <a:xfrm>
            <a:off x="703495" y="656395"/>
            <a:ext cx="5010743" cy="721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Anime Style Transfer</a:t>
            </a: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A37A10-C4BC-FD5B-2F40-908A307B10E7}"/>
              </a:ext>
            </a:extLst>
          </p:cNvPr>
          <p:cNvSpPr txBox="1">
            <a:spLocks/>
          </p:cNvSpPr>
          <p:nvPr/>
        </p:nvSpPr>
        <p:spPr>
          <a:xfrm>
            <a:off x="6697895" y="5353244"/>
            <a:ext cx="5010743" cy="721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does this work?!</a:t>
            </a:r>
            <a:endParaRPr lang="en-IN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FAFDA53-31B4-6ECC-9EA6-A21C6308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8601"/>
            <a:ext cx="5842000" cy="15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65656-6B16-417D-C838-C2C03614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66" y="5073135"/>
            <a:ext cx="5841999" cy="1529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7C5DC8-EEEF-50F2-0CD9-351FEAEDC53C}"/>
              </a:ext>
            </a:extLst>
          </p:cNvPr>
          <p:cNvSpPr txBox="1"/>
          <p:nvPr/>
        </p:nvSpPr>
        <p:spPr>
          <a:xfrm>
            <a:off x="6324600" y="6074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https://huggingface.co/spaces/akhaliq/AnimeGANv2</a:t>
            </a:r>
          </a:p>
        </p:txBody>
      </p:sp>
    </p:spTree>
    <p:extLst>
      <p:ext uri="{BB962C8B-B14F-4D97-AF65-F5344CB8AC3E}">
        <p14:creationId xmlns:p14="http://schemas.microsoft.com/office/powerpoint/2010/main" val="150148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E1C8-93DA-1BCB-13C3-76F38AE5DF4F}"/>
              </a:ext>
            </a:extLst>
          </p:cNvPr>
          <p:cNvSpPr txBox="1">
            <a:spLocks/>
          </p:cNvSpPr>
          <p:nvPr/>
        </p:nvSpPr>
        <p:spPr>
          <a:xfrm>
            <a:off x="3544062" y="563262"/>
            <a:ext cx="5103876" cy="721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simple explanation</a:t>
            </a:r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CD84CA-221F-1CC3-AFD7-CC502CFF5F8C}"/>
              </a:ext>
            </a:extLst>
          </p:cNvPr>
          <p:cNvSpPr txBox="1">
            <a:spLocks/>
          </p:cNvSpPr>
          <p:nvPr/>
        </p:nvSpPr>
        <p:spPr>
          <a:xfrm>
            <a:off x="797391" y="1545396"/>
            <a:ext cx="11030542" cy="47493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en-US" sz="2400" dirty="0"/>
              <a:t>Neural Networks</a:t>
            </a:r>
          </a:p>
          <a:p>
            <a:pPr marL="742950" indent="-742950">
              <a:buAutoNum type="arabicPeriod"/>
            </a:pPr>
            <a:r>
              <a:rPr lang="en-US" sz="2400" dirty="0"/>
              <a:t>Adversarial Game? </a:t>
            </a:r>
            <a:r>
              <a:rPr lang="en-US" sz="2400" b="0" dirty="0"/>
              <a:t>(Arm wrestle!)</a:t>
            </a:r>
          </a:p>
          <a:p>
            <a:r>
              <a:rPr lang="en-US" sz="2400" b="0" dirty="0"/>
              <a:t>         I want to beat you, you want to beat me, we have conflicting goals.</a:t>
            </a:r>
          </a:p>
          <a:p>
            <a:r>
              <a:rPr lang="en-US" sz="2400" b="0" dirty="0"/>
              <a:t>         Game ends when one player loses.</a:t>
            </a:r>
          </a:p>
          <a:p>
            <a:pPr marL="742950" indent="-742950">
              <a:buAutoNum type="arabicPeriod"/>
            </a:pPr>
            <a:r>
              <a:rPr lang="en-US" sz="2400" dirty="0" err="1"/>
              <a:t>i</a:t>
            </a:r>
            <a:r>
              <a:rPr lang="en-US" sz="2400" dirty="0"/>
              <a:t>. Generator: </a:t>
            </a:r>
            <a:r>
              <a:rPr lang="en-US" sz="2400" b="0" dirty="0"/>
              <a:t>Produce “fake” images which closely resemble the original image.</a:t>
            </a:r>
          </a:p>
          <a:p>
            <a:r>
              <a:rPr lang="en-US" sz="2400" dirty="0"/>
              <a:t>          ii. Discriminator: </a:t>
            </a:r>
            <a:r>
              <a:rPr lang="en-US" sz="2400" b="0" dirty="0"/>
              <a:t>Classify the Generator’s image as “fake” or “real”</a:t>
            </a:r>
          </a:p>
          <a:p>
            <a:r>
              <a:rPr lang="en-US" sz="2400" dirty="0"/>
              <a:t>          Game ends </a:t>
            </a:r>
            <a:r>
              <a:rPr lang="en-US" sz="2400" b="0" dirty="0"/>
              <a:t>when </a:t>
            </a:r>
            <a:r>
              <a:rPr lang="en-US" sz="2400" dirty="0"/>
              <a:t>Generator wins, Discriminator loses</a:t>
            </a:r>
            <a:r>
              <a:rPr lang="en-US" sz="2400" b="0" dirty="0"/>
              <a:t>.</a:t>
            </a:r>
          </a:p>
          <a:p>
            <a:endParaRPr lang="en-US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78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35A1E-21B1-568D-7926-EA2129BE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1076478"/>
            <a:ext cx="12022228" cy="53823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D7A224-0DA0-E90C-2163-1C21011ED752}"/>
              </a:ext>
            </a:extLst>
          </p:cNvPr>
          <p:cNvSpPr txBox="1">
            <a:spLocks/>
          </p:cNvSpPr>
          <p:nvPr/>
        </p:nvSpPr>
        <p:spPr>
          <a:xfrm>
            <a:off x="3083390" y="355118"/>
            <a:ext cx="6346952" cy="721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you want to dig in more…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139BB-4992-7CAA-9217-6A79DA46C6FD}"/>
              </a:ext>
            </a:extLst>
          </p:cNvPr>
          <p:cNvSpPr txBox="1"/>
          <p:nvPr/>
        </p:nvSpPr>
        <p:spPr>
          <a:xfrm>
            <a:off x="1083733" y="6458854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hlinkClick r:id="rId3"/>
              </a:rPr>
              <a:t>AnimeGANv2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A56B7-3EA1-DB7A-E1F4-72E91DABB4FB}"/>
              </a:ext>
            </a:extLst>
          </p:cNvPr>
          <p:cNvSpPr txBox="1"/>
          <p:nvPr/>
        </p:nvSpPr>
        <p:spPr>
          <a:xfrm>
            <a:off x="6822609" y="6449175"/>
            <a:ext cx="5369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https://www.bilibili.com/video/BV13T4y1773X/</a:t>
            </a:r>
          </a:p>
        </p:txBody>
      </p:sp>
    </p:spTree>
    <p:extLst>
      <p:ext uri="{BB962C8B-B14F-4D97-AF65-F5344CB8AC3E}">
        <p14:creationId xmlns:p14="http://schemas.microsoft.com/office/powerpoint/2010/main" val="2471978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5ACF-DD19-54F0-E41D-B148B3DD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745" y="467427"/>
            <a:ext cx="2466510" cy="704427"/>
          </a:xfrm>
        </p:spPr>
        <p:txBody>
          <a:bodyPr/>
          <a:lstStyle/>
          <a:p>
            <a:r>
              <a:rPr lang="en-US" dirty="0"/>
              <a:t>Feedback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03CAC-F8F1-31AD-13BB-045F2E85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78" y="1818769"/>
            <a:ext cx="3875843" cy="387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0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7149-2133-F9C2-5BC0-F65B5982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7B11-6D3F-3433-8519-1DEB3AD46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645" y="1887219"/>
            <a:ext cx="6352709" cy="308356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Questions?</a:t>
            </a:r>
            <a:br>
              <a:rPr lang="en-US" dirty="0"/>
            </a:br>
            <a:r>
              <a:rPr lang="en-US" dirty="0"/>
              <a:t>Discussion?</a:t>
            </a:r>
            <a:br>
              <a:rPr lang="en-US" dirty="0"/>
            </a:br>
            <a:r>
              <a:rPr lang="en-US" dirty="0"/>
              <a:t>Please reach out!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 you for attending!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37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28DC1-056E-5589-A469-E58288CB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little bit ‘bout ourselves…</a:t>
            </a:r>
            <a:endParaRPr lang="en-IN" dirty="0"/>
          </a:p>
        </p:txBody>
      </p:sp>
      <p:pic>
        <p:nvPicPr>
          <p:cNvPr id="2054" name="Picture 6" descr="profile image">
            <a:extLst>
              <a:ext uri="{FF2B5EF4-FFF2-40B4-BE49-F238E27FC236}">
                <a16:creationId xmlns:a16="http://schemas.microsoft.com/office/drawing/2014/main" id="{9AF631F6-E083-6AF3-C441-F621F1CA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599" y="1680898"/>
            <a:ext cx="2206336" cy="220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of Murtuza Shaikh">
            <a:extLst>
              <a:ext uri="{FF2B5EF4-FFF2-40B4-BE49-F238E27FC236}">
                <a16:creationId xmlns:a16="http://schemas.microsoft.com/office/drawing/2014/main" id="{AE8EA5B9-5BA2-6A25-8153-AA11CBB67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98" y="1680898"/>
            <a:ext cx="2206337" cy="22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CC612F-1F86-B598-3D87-6893545A45F4}"/>
              </a:ext>
            </a:extLst>
          </p:cNvPr>
          <p:cNvSpPr txBox="1">
            <a:spLocks/>
          </p:cNvSpPr>
          <p:nvPr/>
        </p:nvSpPr>
        <p:spPr>
          <a:xfrm>
            <a:off x="2461092" y="4257040"/>
            <a:ext cx="2342218" cy="679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13CAE8-B9C5-2937-CA84-D7F8BD591972}"/>
              </a:ext>
            </a:extLst>
          </p:cNvPr>
          <p:cNvSpPr txBox="1">
            <a:spLocks/>
          </p:cNvSpPr>
          <p:nvPr/>
        </p:nvSpPr>
        <p:spPr>
          <a:xfrm>
            <a:off x="2143772" y="4012089"/>
            <a:ext cx="2693990" cy="1459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 - SRF @ IIT KGP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Ex - RI @ </a:t>
            </a:r>
            <a:r>
              <a:rPr lang="en-IN" sz="1400" dirty="0" err="1"/>
              <a:t>Makdesign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Broadly interested in everything about AI and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Music, music, music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966D10-E962-7EB2-2BEB-880BE8AAB7C7}"/>
              </a:ext>
            </a:extLst>
          </p:cNvPr>
          <p:cNvSpPr txBox="1">
            <a:spLocks/>
          </p:cNvSpPr>
          <p:nvPr/>
        </p:nvSpPr>
        <p:spPr>
          <a:xfrm>
            <a:off x="6904748" y="4012089"/>
            <a:ext cx="3019540" cy="1459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</a:t>
            </a:r>
            <a:r>
              <a:rPr lang="en-IN" sz="1400" dirty="0" err="1"/>
              <a:t>pcoming</a:t>
            </a:r>
            <a:r>
              <a:rPr lang="en-IN" sz="1400" dirty="0"/>
              <a:t> Intern @Fibe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SIH 24’ Winner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Curious at the intersection of mathematics, physics and 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See me play football everyday!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EF652D-A733-DD7E-36D4-1A2FECB83AAC}"/>
              </a:ext>
            </a:extLst>
          </p:cNvPr>
          <p:cNvSpPr txBox="1">
            <a:spLocks/>
          </p:cNvSpPr>
          <p:nvPr/>
        </p:nvSpPr>
        <p:spPr>
          <a:xfrm>
            <a:off x="3127149" y="5862372"/>
            <a:ext cx="5624576" cy="356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Aptos Black" panose="020F0502020204030204" pitchFamily="34" charset="0"/>
              </a:rPr>
              <a:t>Fun Fact: We have been friends since the 5</a:t>
            </a:r>
            <a:r>
              <a:rPr lang="en-US" sz="1400" baseline="30000" dirty="0">
                <a:latin typeface="Aptos Black" panose="020F0502020204030204" pitchFamily="34" charset="0"/>
              </a:rPr>
              <a:t>th</a:t>
            </a:r>
            <a:r>
              <a:rPr lang="en-US" sz="1400" dirty="0">
                <a:latin typeface="Aptos Black" panose="020F0502020204030204" pitchFamily="34" charset="0"/>
              </a:rPr>
              <a:t>, i.e. 2015, ~11 years!</a:t>
            </a:r>
          </a:p>
        </p:txBody>
      </p:sp>
    </p:spTree>
    <p:extLst>
      <p:ext uri="{BB962C8B-B14F-4D97-AF65-F5344CB8AC3E}">
        <p14:creationId xmlns:p14="http://schemas.microsoft.com/office/powerpoint/2010/main" val="222030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3C48-30F7-5160-8024-4E9F9A33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Shameless promotion…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60676-A138-E768-A57D-A24BBC59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1" y="1585053"/>
            <a:ext cx="28575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FCC2C-B722-734E-2331-E5F9FAF55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38" y="1585053"/>
            <a:ext cx="2857500" cy="2857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64F762D-F37A-AD75-2E2B-45856127D5CA}"/>
              </a:ext>
            </a:extLst>
          </p:cNvPr>
          <p:cNvSpPr txBox="1">
            <a:spLocks/>
          </p:cNvSpPr>
          <p:nvPr/>
        </p:nvSpPr>
        <p:spPr>
          <a:xfrm>
            <a:off x="2461092" y="4257040"/>
            <a:ext cx="2342218" cy="679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Kushal</a:t>
            </a:r>
            <a:endParaRPr lang="en-IN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2F1FD6-8FCB-E3D6-06CF-532FE388B995}"/>
              </a:ext>
            </a:extLst>
          </p:cNvPr>
          <p:cNvSpPr txBox="1">
            <a:spLocks/>
          </p:cNvSpPr>
          <p:nvPr/>
        </p:nvSpPr>
        <p:spPr>
          <a:xfrm>
            <a:off x="6992479" y="4257039"/>
            <a:ext cx="2342218" cy="679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Murtuza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939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71E-263E-2707-0E07-07844DA2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topic of discussion today?</a:t>
            </a:r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73E293-3984-EB9F-B3BC-C70B8C89F335}"/>
              </a:ext>
            </a:extLst>
          </p:cNvPr>
          <p:cNvSpPr txBox="1">
            <a:spLocks/>
          </p:cNvSpPr>
          <p:nvPr/>
        </p:nvSpPr>
        <p:spPr>
          <a:xfrm>
            <a:off x="612648" y="1615439"/>
            <a:ext cx="10653578" cy="44720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 general discussion </a:t>
            </a:r>
          </a:p>
          <a:p>
            <a:r>
              <a:rPr lang="en-US" sz="2400" dirty="0"/>
              <a:t>        </a:t>
            </a:r>
            <a:r>
              <a:rPr lang="en-US" sz="2400" b="0" dirty="0"/>
              <a:t>(</a:t>
            </a:r>
            <a:r>
              <a:rPr lang="en-US" sz="2400" b="0" dirty="0" err="1"/>
              <a:t>i</a:t>
            </a:r>
            <a:r>
              <a:rPr lang="en-US" sz="2400" b="0" dirty="0"/>
              <a:t>. What is AI? &amp; ii. A Roadmap to begin &amp; iii. Mistakes to avoid)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“The first topic” of AI </a:t>
            </a:r>
            <a:r>
              <a:rPr lang="en-US" sz="2400" dirty="0"/>
              <a:t>=&gt; Linear Regression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0" dirty="0"/>
              <a:t>Our favorite topic </a:t>
            </a:r>
            <a:r>
              <a:rPr lang="en-US" sz="2400" dirty="0"/>
              <a:t>=&gt; Style Transfer/ Image Generation/ Video Generation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419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902FF9-EF54-71FC-89B8-3E51481C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Roadmap to Learning AI </a:t>
            </a:r>
            <a:r>
              <a:rPr lang="en-US" sz="2400" dirty="0"/>
              <a:t>(Our take…)</a:t>
            </a:r>
            <a:endParaRPr lang="en-IN" sz="24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5F2485C-64B9-DD2D-B95D-463BDF1E1F95}"/>
              </a:ext>
            </a:extLst>
          </p:cNvPr>
          <p:cNvSpPr txBox="1">
            <a:spLocks/>
          </p:cNvSpPr>
          <p:nvPr/>
        </p:nvSpPr>
        <p:spPr>
          <a:xfrm>
            <a:off x="612648" y="1801706"/>
            <a:ext cx="10653578" cy="429429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 basic-to-good grasp on Math (especially for research) </a:t>
            </a:r>
            <a:r>
              <a:rPr lang="en-US" sz="1800" b="0" dirty="0"/>
              <a:t>[~10-15 days]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b="0" dirty="0"/>
              <a:t>1</a:t>
            </a:r>
            <a:r>
              <a:rPr lang="en-US" sz="1800" b="0" baseline="30000" dirty="0"/>
              <a:t>st</a:t>
            </a:r>
            <a:r>
              <a:rPr lang="en-US" sz="1800" b="0" dirty="0"/>
              <a:t> year courses would do (Linear Algebra/ Calculus/ Probability/ Statistics)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Learn Python (please!) </a:t>
            </a:r>
            <a:r>
              <a:rPr lang="en-US" sz="1800" b="0" dirty="0"/>
              <a:t>[You could spend a month]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800" b="0" dirty="0"/>
              <a:t>Start with NumPy/ Pandas/ Matplotlib/ Scikit Learn/ Seaborn (optionally)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Start with Machine Learning or Data Science </a:t>
            </a:r>
            <a:r>
              <a:rPr lang="en-US" sz="1800" b="0" dirty="0"/>
              <a:t>[~1 month]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*Only if you are interested*, go ahead with Deep Learning </a:t>
            </a:r>
            <a:r>
              <a:rPr lang="en-US" sz="1800" b="0" dirty="0"/>
              <a:t>[~1-2 months]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Pick a niche: Computer Vision/ Natural Language Processing/ Robotics etc. </a:t>
            </a:r>
            <a:r>
              <a:rPr lang="en-US" sz="1800" b="0" dirty="0"/>
              <a:t>[No timeline]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Find your own path!</a:t>
            </a:r>
          </a:p>
          <a:p>
            <a:pPr marL="457200" indent="-457200">
              <a:buAutoNum type="arabicPeriod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0155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2C753-0700-C846-318B-83DD59DD2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4F81C-9551-7271-2E66-E462174D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Roadmap to Learning AI </a:t>
            </a:r>
            <a:r>
              <a:rPr lang="en-US" sz="2400" dirty="0"/>
              <a:t>(</a:t>
            </a:r>
            <a:r>
              <a:rPr lang="en-US" sz="2400" dirty="0" err="1"/>
              <a:t>Extd</a:t>
            </a:r>
            <a:r>
              <a:rPr lang="en-US" sz="2400" dirty="0"/>
              <a:t>.)</a:t>
            </a:r>
            <a:br>
              <a:rPr lang="en-US" sz="2400" dirty="0"/>
            </a:br>
            <a:r>
              <a:rPr lang="en-US" sz="2400" dirty="0"/>
              <a:t>Which Channels to Follow?!</a:t>
            </a:r>
            <a:endParaRPr lang="en-IN" sz="24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DB111E6-402D-EBA8-4A1E-A2E138848410}"/>
              </a:ext>
            </a:extLst>
          </p:cNvPr>
          <p:cNvSpPr txBox="1">
            <a:spLocks/>
          </p:cNvSpPr>
          <p:nvPr/>
        </p:nvSpPr>
        <p:spPr>
          <a:xfrm>
            <a:off x="612648" y="2081107"/>
            <a:ext cx="10653578" cy="297349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Andrew Ng </a:t>
            </a:r>
            <a:r>
              <a:rPr lang="en-US" sz="2400" b="0" dirty="0"/>
              <a:t>(Stanford </a:t>
            </a:r>
            <a:r>
              <a:rPr lang="en-US" sz="2400" b="0" dirty="0" err="1"/>
              <a:t>lecs</a:t>
            </a:r>
            <a:r>
              <a:rPr lang="en-US" sz="2400" b="0" dirty="0"/>
              <a:t>/ Coursera </a:t>
            </a:r>
            <a:r>
              <a:rPr lang="en-US" sz="2400" b="0" dirty="0" err="1"/>
              <a:t>lecs</a:t>
            </a:r>
            <a:r>
              <a:rPr lang="en-US" sz="2400" b="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Krish Naik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/>
              <a:t>StatQuest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/>
              <a:t>Codebasics</a:t>
            </a:r>
            <a:r>
              <a:rPr lang="en-US" sz="2400" dirty="0"/>
              <a:t> </a:t>
            </a:r>
            <a:r>
              <a:rPr lang="en-US" sz="2400" b="0" dirty="0"/>
              <a:t>(Python Libraries)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/>
              <a:t>CampusX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Nicholas </a:t>
            </a:r>
            <a:r>
              <a:rPr lang="en-US" sz="2400" dirty="0" err="1"/>
              <a:t>Renotte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Andrej </a:t>
            </a:r>
            <a:r>
              <a:rPr lang="en-US" sz="2400" dirty="0" err="1"/>
              <a:t>Karpathy</a:t>
            </a:r>
            <a:r>
              <a:rPr lang="en-US" sz="2400" dirty="0"/>
              <a:t> </a:t>
            </a:r>
            <a:r>
              <a:rPr lang="en-US" sz="2400" b="0" dirty="0"/>
              <a:t>(One of the ex-founding engineers @ Tesla, OpenAI)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MIT/ Stanford or any other top colleges’ AI playlists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Books, books, books! </a:t>
            </a:r>
            <a:r>
              <a:rPr lang="en-US" sz="2400" b="0" dirty="0"/>
              <a:t>(My favorite publication: O’Reilly)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7854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0DC0-CF80-6484-2F44-47C4F77C7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2F14C-892F-24D4-F57F-3C98EC14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Mistakes I Did, and The Best Things I Did</a:t>
            </a:r>
            <a:endParaRPr lang="en-IN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EABDB6A-7EDC-5F43-7BF0-A80CB66B76A3}"/>
              </a:ext>
            </a:extLst>
          </p:cNvPr>
          <p:cNvSpPr txBox="1">
            <a:spLocks/>
          </p:cNvSpPr>
          <p:nvPr/>
        </p:nvSpPr>
        <p:spPr>
          <a:xfrm>
            <a:off x="612648" y="2081107"/>
            <a:ext cx="10653578" cy="29734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general way of learning: theory (please understand the math) =&gt; code =&gt; proceed </a:t>
            </a:r>
            <a:r>
              <a:rPr lang="en-US" sz="2400" b="0" dirty="0"/>
              <a:t>[Do not just focus on either, avoiding the other one]</a:t>
            </a:r>
          </a:p>
          <a:p>
            <a:endParaRPr lang="en-US" sz="2400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It is overwhelming, be patient, do not rush with the concepts! This is CS + Natural Sciences.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Read papers! </a:t>
            </a:r>
            <a:r>
              <a:rPr lang="en-US" sz="2400" b="0" dirty="0"/>
              <a:t>Even if you just focus on the engineering aspect, read the main ones.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Build good projects! Contribute to open source, contribute to research!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Showcase your work, keep failing. </a:t>
            </a:r>
            <a:r>
              <a:rPr lang="en-US" sz="2400" b="0" dirty="0"/>
              <a:t>[Non-technical, but very imp.]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392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angle 3085">
            <a:extLst>
              <a:ext uri="{FF2B5EF4-FFF2-40B4-BE49-F238E27FC236}">
                <a16:creationId xmlns:a16="http://schemas.microsoft.com/office/drawing/2014/main" id="{35A92A98-187D-1D81-86FD-8D40CC69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41E3F-6215-B6C9-D14D-B9A15E74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0" y="473829"/>
            <a:ext cx="11294162" cy="1170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So, What is Artificial Intelligence/ Machine Learning/ Deep Learning?</a:t>
            </a:r>
          </a:p>
        </p:txBody>
      </p:sp>
      <p:pic>
        <p:nvPicPr>
          <p:cNvPr id="3076" name="Picture 4" descr="Generative AI - Page 123 of 134 - Analytics Vidhya">
            <a:extLst>
              <a:ext uri="{FF2B5EF4-FFF2-40B4-BE49-F238E27FC236}">
                <a16:creationId xmlns:a16="http://schemas.microsoft.com/office/drawing/2014/main" id="{3867F8F5-EAC6-26F5-2B2F-3ED7C909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1158" y="1778654"/>
            <a:ext cx="4741333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fference Between AI, ML and DL Source: The authors. | Download ...">
            <a:extLst>
              <a:ext uri="{FF2B5EF4-FFF2-40B4-BE49-F238E27FC236}">
                <a16:creationId xmlns:a16="http://schemas.microsoft.com/office/drawing/2014/main" id="{19D70467-0DFF-F6E3-6941-10CA990EE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925" y="2058826"/>
            <a:ext cx="5559552" cy="328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344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D71C2-7EBD-C231-6D80-468DA283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53" y="2590800"/>
            <a:ext cx="2876593" cy="1380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Machine </a:t>
            </a:r>
            <a:br>
              <a:rPr lang="en-US" sz="4000" dirty="0"/>
            </a:br>
            <a:r>
              <a:rPr lang="en-US" sz="4000" dirty="0"/>
              <a:t>Learning</a:t>
            </a:r>
          </a:p>
        </p:txBody>
      </p:sp>
      <p:pic>
        <p:nvPicPr>
          <p:cNvPr id="5122" name="Picture 2" descr="Classification of ML/DL algorithms. DL is a subset of ML based on ANN ...">
            <a:extLst>
              <a:ext uri="{FF2B5EF4-FFF2-40B4-BE49-F238E27FC236}">
                <a16:creationId xmlns:a16="http://schemas.microsoft.com/office/drawing/2014/main" id="{AF9F5852-DA1D-2A29-5FE2-DE5585106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4099" y="869121"/>
            <a:ext cx="7390808" cy="51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99431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670</Words>
  <Application>Microsoft Office PowerPoint</Application>
  <PresentationFormat>Widescreen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 Black</vt:lpstr>
      <vt:lpstr>Arial</vt:lpstr>
      <vt:lpstr>Candara</vt:lpstr>
      <vt:lpstr>Courier New</vt:lpstr>
      <vt:lpstr>Neue Haas Grotesk Text Pro</vt:lpstr>
      <vt:lpstr>Wingdings</vt:lpstr>
      <vt:lpstr>VanillaVTI</vt:lpstr>
      <vt:lpstr>Day 2:  AI-ML Session</vt:lpstr>
      <vt:lpstr>A little bit ‘bout ourselves…</vt:lpstr>
      <vt:lpstr>Shameless promotion…</vt:lpstr>
      <vt:lpstr>Our topic of discussion today?</vt:lpstr>
      <vt:lpstr>Roadmap to Learning AI (Our take…)</vt:lpstr>
      <vt:lpstr>Roadmap to Learning AI (Extd.) Which Channels to Follow?!</vt:lpstr>
      <vt:lpstr>Mistakes I Did, and The Best Things I Did</vt:lpstr>
      <vt:lpstr>So, What is Artificial Intelligence/ Machine Learning/ Deep Learning?</vt:lpstr>
      <vt:lpstr>Machine  Learning</vt:lpstr>
      <vt:lpstr>Meme.</vt:lpstr>
      <vt:lpstr>Giving a rough idea…</vt:lpstr>
      <vt:lpstr>Example: Keep this in mind!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</vt:lpstr>
      <vt:lpstr>Questions? Discussion? Please reach out!  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Kushal Trivedi</dc:creator>
  <cp:lastModifiedBy>Kushal Trivedi</cp:lastModifiedBy>
  <cp:revision>10</cp:revision>
  <dcterms:created xsi:type="dcterms:W3CDTF">2026-01-15T17:31:44Z</dcterms:created>
  <dcterms:modified xsi:type="dcterms:W3CDTF">2026-01-16T18:03:30Z</dcterms:modified>
</cp:coreProperties>
</file>